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0" r:id="rId17"/>
    <p:sldId id="271" r:id="rId18"/>
  </p:sldIdLst>
  <p:sldSz cx="9144000" cy="5143500" type="screen16x9"/>
  <p:notesSz cx="6858000" cy="9144000"/>
  <p:embeddedFontLst>
    <p:embeddedFont>
      <p:font typeface="Open Sans" panose="02010600030101010101" charset="0"/>
      <p:regular r:id="rId20"/>
      <p:bold r:id="rId21"/>
      <p:italic r:id="rId22"/>
      <p:boldItalic r:id="rId23"/>
    </p:embeddedFont>
    <p:embeddedFont>
      <p:font typeface="Economica" panose="02010600030101010101"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3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8575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1" name="Shape 11"/>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2" name="Shape 12"/>
          <p:cNvSpPr txBox="1">
            <a:spLocks noGrp="1"/>
          </p:cNvSpPr>
          <p:nvPr>
            <p:ph type="ctrTitle"/>
          </p:nvPr>
        </p:nvSpPr>
        <p:spPr>
          <a:xfrm>
            <a:off x="3044700" y="1444255"/>
            <a:ext cx="3054600" cy="1537199"/>
          </a:xfrm>
          <a:prstGeom prst="rect">
            <a:avLst/>
          </a:prstGeom>
        </p:spPr>
        <p:txBody>
          <a:bodyPr lIns="91425" tIns="91425" rIns="91425" bIns="91425" anchor="b"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13" name="Shape 13"/>
          <p:cNvSpPr txBox="1">
            <a:spLocks noGrp="1"/>
          </p:cNvSpPr>
          <p:nvPr>
            <p:ph type="subTitle" idx="1"/>
          </p:nvPr>
        </p:nvSpPr>
        <p:spPr>
          <a:xfrm>
            <a:off x="3044700" y="3116580"/>
            <a:ext cx="3054600" cy="701400"/>
          </a:xfrm>
          <a:prstGeom prst="rect">
            <a:avLst/>
          </a:prstGeom>
        </p:spPr>
        <p:txBody>
          <a:bodyPr lIns="91425" tIns="91425" rIns="91425" bIns="91425" anchor="t" anchorCtr="0"/>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4" name="Shape 1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3" name="Shape 53"/>
          <p:cNvSpPr txBox="1">
            <a:spLocks noGrp="1"/>
          </p:cNvSpPr>
          <p:nvPr>
            <p:ph type="title"/>
          </p:nvPr>
        </p:nvSpPr>
        <p:spPr>
          <a:xfrm>
            <a:off x="311700" y="957125"/>
            <a:ext cx="8520600" cy="2128800"/>
          </a:xfrm>
          <a:prstGeom prst="rect">
            <a:avLst/>
          </a:prstGeom>
        </p:spPr>
        <p:txBody>
          <a:bodyPr lIns="91425" tIns="91425" rIns="91425" bIns="91425" anchor="ctr" anchorCtr="0"/>
          <a:lstStyle>
            <a:lvl1pPr lvl="0" algn="ctr">
              <a:spcBef>
                <a:spcPts val="0"/>
              </a:spcBef>
              <a:buClr>
                <a:schemeClr val="lt2"/>
              </a:buClr>
              <a:buSzPct val="100000"/>
              <a:defRPr sz="16000">
                <a:solidFill>
                  <a:schemeClr val="lt2"/>
                </a:solidFill>
              </a:defRPr>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a:endParaRPr/>
          </a:p>
        </p:txBody>
      </p:sp>
      <p:sp>
        <p:nvSpPr>
          <p:cNvPr id="54" name="Shape 54"/>
          <p:cNvSpPr txBox="1">
            <a:spLocks noGrp="1"/>
          </p:cNvSpPr>
          <p:nvPr>
            <p:ph type="body" idx="1"/>
          </p:nvPr>
        </p:nvSpPr>
        <p:spPr>
          <a:xfrm>
            <a:off x="311700" y="316200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5" name="Shape 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p:nvPr/>
        </p:nvSpPr>
        <p:spPr>
          <a:xfrm flipH="1">
            <a:off x="7595937"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7" name="Shape 17"/>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8" name="Shape 18"/>
          <p:cNvSpPr txBox="1">
            <a:spLocks noGrp="1"/>
          </p:cNvSpPr>
          <p:nvPr>
            <p:ph type="title"/>
          </p:nvPr>
        </p:nvSpPr>
        <p:spPr>
          <a:xfrm>
            <a:off x="773700" y="1806450"/>
            <a:ext cx="7596600" cy="15306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title"/>
          </p:nvPr>
        </p:nvSpPr>
        <p:spPr>
          <a:xfrm>
            <a:off x="311700" y="315925"/>
            <a:ext cx="8520600" cy="8313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225225"/>
            <a:ext cx="8520600" cy="3354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315925"/>
            <a:ext cx="8520600" cy="8313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body" idx="1"/>
          </p:nvPr>
        </p:nvSpPr>
        <p:spPr>
          <a:xfrm>
            <a:off x="311700" y="1225225"/>
            <a:ext cx="3999900" cy="3354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body" idx="2"/>
          </p:nvPr>
        </p:nvSpPr>
        <p:spPr>
          <a:xfrm>
            <a:off x="4832400" y="1225225"/>
            <a:ext cx="3999900" cy="3354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315925"/>
            <a:ext cx="8520600" cy="8313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a:endParaRPr/>
          </a:p>
        </p:txBody>
      </p:sp>
      <p:sp>
        <p:nvSpPr>
          <p:cNvPr id="35" name="Shape 35"/>
          <p:cNvSpPr txBox="1">
            <a:spLocks noGrp="1"/>
          </p:cNvSpPr>
          <p:nvPr>
            <p:ph type="body" idx="1"/>
          </p:nvPr>
        </p:nvSpPr>
        <p:spPr>
          <a:xfrm>
            <a:off x="311700" y="1399399"/>
            <a:ext cx="2808000" cy="27849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6" name="Shape 3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490250" y="450150"/>
            <a:ext cx="5878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cxnSp>
        <p:nvCxnSpPr>
          <p:cNvPr id="43" name="Shape 4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4" name="Shape 44"/>
          <p:cNvSpPr txBox="1">
            <a:spLocks noGrp="1"/>
          </p:cNvSpPr>
          <p:nvPr>
            <p:ph type="title"/>
          </p:nvPr>
        </p:nvSpPr>
        <p:spPr>
          <a:xfrm>
            <a:off x="265500" y="929275"/>
            <a:ext cx="4045200" cy="1786200"/>
          </a:xfrm>
          <a:prstGeom prst="rect">
            <a:avLst/>
          </a:prstGeom>
        </p:spPr>
        <p:txBody>
          <a:bodyPr lIns="91425" tIns="91425" rIns="91425" bIns="91425" anchor="b" anchorCtr="0"/>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a:endParaRPr/>
          </a:p>
        </p:txBody>
      </p:sp>
      <p:sp>
        <p:nvSpPr>
          <p:cNvPr id="45" name="Shape 45"/>
          <p:cNvSpPr txBox="1">
            <a:spLocks noGrp="1"/>
          </p:cNvSpPr>
          <p:nvPr>
            <p:ph type="subTitle" idx="1"/>
          </p:nvPr>
        </p:nvSpPr>
        <p:spPr>
          <a:xfrm>
            <a:off x="265500" y="2769000"/>
            <a:ext cx="4045200" cy="1574100"/>
          </a:xfrm>
          <a:prstGeom prst="rect">
            <a:avLst/>
          </a:prstGeom>
        </p:spPr>
        <p:txBody>
          <a:bodyPr lIns="91425" tIns="91425" rIns="91425" bIns="91425" anchor="t" anchorCtr="0"/>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a:endParaRPr/>
          </a:p>
        </p:txBody>
      </p:sp>
      <p:sp>
        <p:nvSpPr>
          <p:cNvPr id="46" name="Shape 46"/>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9500" y="42189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a:endParaRPr/>
          </a:p>
        </p:txBody>
      </p:sp>
      <p:sp>
        <p:nvSpPr>
          <p:cNvPr id="50" name="Shape 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15925"/>
            <a:ext cx="8520600" cy="831300"/>
          </a:xfrm>
          <a:prstGeom prst="rect">
            <a:avLst/>
          </a:prstGeom>
          <a:noFill/>
          <a:ln>
            <a:noFill/>
          </a:ln>
        </p:spPr>
        <p:txBody>
          <a:bodyPr lIns="91425" tIns="91425" rIns="91425" bIns="91425" anchor="b" anchorCtr="0"/>
          <a:lstStyle>
            <a:lvl1pPr lv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a:endParaRPr/>
          </a:p>
        </p:txBody>
      </p:sp>
      <p:sp>
        <p:nvSpPr>
          <p:cNvPr id="7" name="Shape 7"/>
          <p:cNvSpPr txBox="1">
            <a:spLocks noGrp="1"/>
          </p:cNvSpPr>
          <p:nvPr>
            <p:ph type="body" idx="1"/>
          </p:nvPr>
        </p:nvSpPr>
        <p:spPr>
          <a:xfrm>
            <a:off x="311700" y="1225225"/>
            <a:ext cx="8520600" cy="3354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Economica"/>
                <a:ea typeface="Economica"/>
                <a:cs typeface="Economica"/>
                <a:sym typeface="Economica"/>
              </a:rPr>
              <a:t>‹#›</a:t>
            </a:fld>
            <a:endParaRPr lang="en" sz="1000">
              <a:solidFill>
                <a:schemeClr val="dk1"/>
              </a:solidFill>
              <a:latin typeface="Economica"/>
              <a:ea typeface="Economica"/>
              <a:cs typeface="Economica"/>
              <a:sym typeface="Economic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3044700" y="1444255"/>
            <a:ext cx="3054600" cy="1537199"/>
          </a:xfrm>
          <a:prstGeom prst="rect">
            <a:avLst/>
          </a:prstGeom>
        </p:spPr>
        <p:txBody>
          <a:bodyPr lIns="91425" tIns="91425" rIns="91425" bIns="91425" anchor="b" anchorCtr="0">
            <a:noAutofit/>
          </a:bodyPr>
          <a:lstStyle/>
          <a:p>
            <a:pPr lvl="0">
              <a:spcBef>
                <a:spcPts val="0"/>
              </a:spcBef>
              <a:buNone/>
            </a:pPr>
            <a:r>
              <a:rPr lang="en"/>
              <a:t>选课学分管理系统</a:t>
            </a:r>
          </a:p>
        </p:txBody>
      </p:sp>
      <p:sp>
        <p:nvSpPr>
          <p:cNvPr id="63" name="Shape 63"/>
          <p:cNvSpPr txBox="1">
            <a:spLocks noGrp="1"/>
          </p:cNvSpPr>
          <p:nvPr>
            <p:ph type="subTitle" idx="1"/>
          </p:nvPr>
        </p:nvSpPr>
        <p:spPr>
          <a:xfrm>
            <a:off x="390525" y="2789118"/>
            <a:ext cx="8222100" cy="933599"/>
          </a:xfrm>
          <a:prstGeom prst="rect">
            <a:avLst/>
          </a:prstGeom>
        </p:spPr>
        <p:txBody>
          <a:bodyPr lIns="91425" tIns="91425" rIns="91425" bIns="91425" anchor="t" anchorCtr="0">
            <a:noAutofit/>
          </a:bodyPr>
          <a:lstStyle/>
          <a:p>
            <a:pPr lvl="0">
              <a:spcBef>
                <a:spcPts val="0"/>
              </a:spcBef>
              <a:buNone/>
            </a:pPr>
            <a:r>
              <a:rPr lang="en" sz="2400"/>
              <a:t>第八组 </a:t>
            </a:r>
          </a:p>
          <a:p>
            <a:pPr lvl="0">
              <a:spcBef>
                <a:spcPts val="0"/>
              </a:spcBef>
              <a:buNone/>
            </a:pPr>
            <a:r>
              <a:rPr lang="en" sz="2400"/>
              <a:t>崔东晓 梁翼显 吴恺东 赵睿哲</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315924"/>
            <a:ext cx="8520600" cy="1566663"/>
          </a:xfrm>
          <a:prstGeom prst="rect">
            <a:avLst/>
          </a:prstGeom>
        </p:spPr>
        <p:txBody>
          <a:bodyPr lIns="91425" tIns="91425" rIns="91425" bIns="91425" anchor="b" anchorCtr="0">
            <a:noAutofit/>
          </a:bodyPr>
          <a:lstStyle/>
          <a:p>
            <a:pPr lvl="0">
              <a:spcBef>
                <a:spcPts val="0"/>
              </a:spcBef>
              <a:buNone/>
            </a:pPr>
            <a:r>
              <a:rPr lang="en" dirty="0"/>
              <a:t>顺序图 </a:t>
            </a:r>
            <a:r>
              <a:rPr lang="en" dirty="0" smtClean="0"/>
              <a:t/>
            </a:r>
            <a:br>
              <a:rPr lang="en" dirty="0" smtClean="0"/>
            </a:br>
            <a:r>
              <a:rPr lang="en" dirty="0" smtClean="0"/>
              <a:t>－ </a:t>
            </a:r>
            <a:r>
              <a:rPr lang="en" dirty="0"/>
              <a:t>登录</a:t>
            </a:r>
          </a:p>
        </p:txBody>
      </p:sp>
      <p:pic>
        <p:nvPicPr>
          <p:cNvPr id="3" name="图片 2"/>
          <p:cNvPicPr>
            <a:picLocks noChangeAspect="1"/>
          </p:cNvPicPr>
          <p:nvPr/>
        </p:nvPicPr>
        <p:blipFill>
          <a:blip r:embed="rId3"/>
          <a:stretch>
            <a:fillRect/>
          </a:stretch>
        </p:blipFill>
        <p:spPr>
          <a:xfrm>
            <a:off x="2965385" y="315924"/>
            <a:ext cx="5866915" cy="4587122"/>
          </a:xfrm>
          <a:prstGeom prst="rect">
            <a:avLst/>
          </a:prstGeom>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rtl="0">
              <a:spcBef>
                <a:spcPts val="0"/>
              </a:spcBef>
              <a:buNone/>
            </a:pPr>
            <a:r>
              <a:rPr lang="en"/>
              <a:t>顺序图 － 比对</a:t>
            </a:r>
          </a:p>
        </p:txBody>
      </p:sp>
      <p:pic>
        <p:nvPicPr>
          <p:cNvPr id="2" name="图片 1"/>
          <p:cNvPicPr>
            <a:picLocks noChangeAspect="1"/>
          </p:cNvPicPr>
          <p:nvPr/>
        </p:nvPicPr>
        <p:blipFill>
          <a:blip r:embed="rId3"/>
          <a:stretch>
            <a:fillRect/>
          </a:stretch>
        </p:blipFill>
        <p:spPr>
          <a:xfrm>
            <a:off x="1163799" y="1147225"/>
            <a:ext cx="6816401" cy="3639671"/>
          </a:xfrm>
          <a:prstGeom prst="rect">
            <a:avLst/>
          </a:prstGeom>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rtl="0">
              <a:spcBef>
                <a:spcPts val="0"/>
              </a:spcBef>
              <a:buNone/>
            </a:pPr>
            <a:r>
              <a:rPr lang="en"/>
              <a:t>顺序图 － 提交不符课程信息</a:t>
            </a:r>
          </a:p>
        </p:txBody>
      </p:sp>
      <p:pic>
        <p:nvPicPr>
          <p:cNvPr id="2" name="图片 1"/>
          <p:cNvPicPr>
            <a:picLocks noChangeAspect="1"/>
          </p:cNvPicPr>
          <p:nvPr/>
        </p:nvPicPr>
        <p:blipFill>
          <a:blip r:embed="rId3"/>
          <a:stretch>
            <a:fillRect/>
          </a:stretch>
        </p:blipFill>
        <p:spPr>
          <a:xfrm>
            <a:off x="495809" y="1460989"/>
            <a:ext cx="8152381" cy="2419048"/>
          </a:xfrm>
          <a:prstGeom prst="rect">
            <a:avLst/>
          </a:prstGeom>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rtl="0">
              <a:spcBef>
                <a:spcPts val="0"/>
              </a:spcBef>
              <a:buNone/>
            </a:pPr>
            <a:r>
              <a:rPr lang="en"/>
              <a:t>顺序图 － 教务处理不符课程信息</a:t>
            </a:r>
          </a:p>
        </p:txBody>
      </p:sp>
      <p:pic>
        <p:nvPicPr>
          <p:cNvPr id="2" name="图片 1"/>
          <p:cNvPicPr>
            <a:picLocks noChangeAspect="1"/>
          </p:cNvPicPr>
          <p:nvPr/>
        </p:nvPicPr>
        <p:blipFill>
          <a:blip r:embed="rId3"/>
          <a:stretch>
            <a:fillRect/>
          </a:stretch>
        </p:blipFill>
        <p:spPr>
          <a:xfrm>
            <a:off x="491047" y="1147225"/>
            <a:ext cx="8161905" cy="3676190"/>
          </a:xfrm>
          <a:prstGeom prst="rect">
            <a:avLst/>
          </a:prstGeom>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r>
              <a:rPr lang="en" dirty="0"/>
              <a:t>顺序图 </a:t>
            </a:r>
            <a:r>
              <a:rPr lang="en" dirty="0" smtClean="0"/>
              <a:t>－</a:t>
            </a:r>
            <a:r>
              <a:rPr lang="zh-CN" altLang="en-US" dirty="0"/>
              <a:t>修改教学计划</a:t>
            </a:r>
            <a:endParaRPr lang="en" dirty="0"/>
          </a:p>
        </p:txBody>
      </p:sp>
      <p:pic>
        <p:nvPicPr>
          <p:cNvPr id="3" name="图片 2"/>
          <p:cNvPicPr>
            <a:picLocks noChangeAspect="1"/>
          </p:cNvPicPr>
          <p:nvPr/>
        </p:nvPicPr>
        <p:blipFill>
          <a:blip r:embed="rId3"/>
          <a:stretch>
            <a:fillRect/>
          </a:stretch>
        </p:blipFill>
        <p:spPr>
          <a:xfrm>
            <a:off x="472000" y="1379633"/>
            <a:ext cx="8200000" cy="3047619"/>
          </a:xfrm>
          <a:prstGeom prst="rect">
            <a:avLst/>
          </a:prstGeom>
        </p:spPr>
      </p:pic>
    </p:spTree>
    <p:extLst>
      <p:ext uri="{BB962C8B-B14F-4D97-AF65-F5344CB8AC3E}">
        <p14:creationId xmlns:p14="http://schemas.microsoft.com/office/powerpoint/2010/main" val="3538414768"/>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773700" y="1806450"/>
            <a:ext cx="7596600" cy="1530600"/>
          </a:xfrm>
          <a:prstGeom prst="rect">
            <a:avLst/>
          </a:prstGeom>
        </p:spPr>
        <p:txBody>
          <a:bodyPr lIns="91425" tIns="91425" rIns="91425" bIns="91425" anchor="ctr" anchorCtr="0">
            <a:noAutofit/>
          </a:bodyPr>
          <a:lstStyle/>
          <a:p>
            <a:pPr lvl="0" rtl="0">
              <a:spcBef>
                <a:spcPts val="0"/>
              </a:spcBef>
              <a:buNone/>
            </a:pPr>
            <a:r>
              <a:rPr lang="en"/>
              <a:t>状态机图</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spcBef>
                <a:spcPts val="0"/>
              </a:spcBef>
              <a:buNone/>
            </a:pPr>
            <a:r>
              <a:rPr lang="en"/>
              <a:t>状态机图</a:t>
            </a:r>
          </a:p>
        </p:txBody>
      </p:sp>
      <p:sp>
        <p:nvSpPr>
          <p:cNvPr id="141" name="Shape 141"/>
          <p:cNvSpPr txBox="1">
            <a:spLocks noGrp="1"/>
          </p:cNvSpPr>
          <p:nvPr>
            <p:ph type="body" idx="1"/>
          </p:nvPr>
        </p:nvSpPr>
        <p:spPr>
          <a:xfrm>
            <a:off x="311700" y="1225225"/>
            <a:ext cx="8520600" cy="3354000"/>
          </a:xfrm>
          <a:prstGeom prst="rect">
            <a:avLst/>
          </a:prstGeom>
        </p:spPr>
        <p:txBody>
          <a:bodyPr lIns="91425" tIns="91425" rIns="91425" bIns="91425" anchor="t" anchorCtr="0">
            <a:noAutofit/>
          </a:bodyPr>
          <a:lstStyle/>
          <a:p>
            <a:pPr lvl="0">
              <a:spcBef>
                <a:spcPts val="0"/>
              </a:spcBef>
              <a:buNone/>
            </a:pPr>
            <a:r>
              <a:rPr lang="en"/>
              <a:t>状态机图只描述不符信息处理的部分</a:t>
            </a:r>
          </a:p>
        </p:txBody>
      </p:sp>
      <p:pic>
        <p:nvPicPr>
          <p:cNvPr id="3" name="图片 2"/>
          <p:cNvPicPr>
            <a:picLocks noChangeAspect="1"/>
          </p:cNvPicPr>
          <p:nvPr/>
        </p:nvPicPr>
        <p:blipFill>
          <a:blip r:embed="rId3"/>
          <a:stretch>
            <a:fillRect/>
          </a:stretch>
        </p:blipFill>
        <p:spPr>
          <a:xfrm>
            <a:off x="1710095" y="1968891"/>
            <a:ext cx="5723809" cy="1866667"/>
          </a:xfrm>
          <a:prstGeom prst="rect">
            <a:avLst/>
          </a:prstGeom>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 sz="3000"/>
              <a:t>Thanks!</a:t>
            </a:r>
          </a:p>
        </p:txBody>
      </p:sp>
      <p:sp>
        <p:nvSpPr>
          <p:cNvPr id="147" name="Shape 147"/>
          <p:cNvSpPr txBox="1">
            <a:spLocks noGrp="1"/>
          </p:cNvSpPr>
          <p:nvPr>
            <p:ph type="body" idx="1"/>
          </p:nvPr>
        </p:nvSpPr>
        <p:spPr>
          <a:xfrm>
            <a:off x="311700" y="1399399"/>
            <a:ext cx="2808000" cy="2784900"/>
          </a:xfrm>
          <a:prstGeom prst="rect">
            <a:avLst/>
          </a:prstGeom>
        </p:spPr>
        <p:txBody>
          <a:bodyPr lIns="91425" tIns="91425" rIns="91425" bIns="91425" anchor="t" anchorCtr="0">
            <a:noAutofit/>
          </a:bodyPr>
          <a:lstStyle/>
          <a:p>
            <a:pPr lvl="0" rtl="0">
              <a:spcBef>
                <a:spcPts val="0"/>
              </a:spcBef>
              <a:spcAft>
                <a:spcPts val="0"/>
              </a:spcAft>
              <a:buNone/>
            </a:pPr>
            <a:endParaRPr sz="1400"/>
          </a:p>
          <a:p>
            <a:pPr lvl="0">
              <a:spcBef>
                <a:spcPts val="0"/>
              </a:spcBef>
              <a:spcAft>
                <a:spcPts val="0"/>
              </a:spcAft>
              <a:buNone/>
            </a:pPr>
            <a:r>
              <a:rPr lang="en" sz="1400"/>
              <a:t> </a:t>
            </a:r>
          </a:p>
        </p:txBody>
      </p:sp>
      <p:pic>
        <p:nvPicPr>
          <p:cNvPr id="148" name="Shape 148"/>
          <p:cNvPicPr preferRelativeResize="0"/>
          <p:nvPr/>
        </p:nvPicPr>
        <p:blipFill rotWithShape="1">
          <a:blip r:embed="rId3">
            <a:alphaModFix/>
          </a:blip>
          <a:srcRect l="19071" t="9" r="4853"/>
          <a:stretch/>
        </p:blipFill>
        <p:spPr>
          <a:xfrm>
            <a:off x="3274675" y="0"/>
            <a:ext cx="5869324" cy="5143504"/>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90250" y="450150"/>
            <a:ext cx="5878800" cy="4090800"/>
          </a:xfrm>
          <a:prstGeom prst="rect">
            <a:avLst/>
          </a:prstGeom>
        </p:spPr>
        <p:txBody>
          <a:bodyPr lIns="91425" tIns="91425" rIns="91425" bIns="91425" anchor="ctr" anchorCtr="0">
            <a:noAutofit/>
          </a:bodyPr>
          <a:lstStyle/>
          <a:p>
            <a:pPr lvl="0">
              <a:lnSpc>
                <a:spcPct val="115000"/>
              </a:lnSpc>
              <a:spcBef>
                <a:spcPts val="0"/>
              </a:spcBef>
              <a:spcAft>
                <a:spcPts val="1600"/>
              </a:spcAft>
              <a:buNone/>
            </a:pPr>
            <a:r>
              <a:rPr lang="en" sz="1800">
                <a:latin typeface="Open Sans"/>
                <a:ea typeface="Open Sans"/>
                <a:cs typeface="Open Sans"/>
                <a:sym typeface="Open Sans"/>
              </a:rPr>
              <a:t>学生毕业时需要审核自己本科阶段选修的课程是否满足学院毕业标准，关键在于审查每个类别的选修课程数是否满足。如果课程类别错误需要联系教务修改。</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773700" y="1806450"/>
            <a:ext cx="7596600" cy="1530600"/>
          </a:xfrm>
          <a:prstGeom prst="rect">
            <a:avLst/>
          </a:prstGeom>
        </p:spPr>
        <p:txBody>
          <a:bodyPr lIns="91425" tIns="91425" rIns="91425" bIns="91425" anchor="ctr" anchorCtr="0">
            <a:noAutofit/>
          </a:bodyPr>
          <a:lstStyle/>
          <a:p>
            <a:pPr lvl="0">
              <a:spcBef>
                <a:spcPts val="0"/>
              </a:spcBef>
              <a:buNone/>
            </a:pPr>
            <a:r>
              <a:rPr lang="en"/>
              <a:t>用况模型回顾</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spcBef>
                <a:spcPts val="0"/>
              </a:spcBef>
              <a:buNone/>
            </a:pPr>
            <a:r>
              <a:rPr lang="en"/>
              <a:t>选课学分管理系统</a:t>
            </a:r>
          </a:p>
        </p:txBody>
      </p:sp>
      <p:sp>
        <p:nvSpPr>
          <p:cNvPr id="79" name="Shape 79"/>
          <p:cNvSpPr txBox="1">
            <a:spLocks noGrp="1"/>
          </p:cNvSpPr>
          <p:nvPr>
            <p:ph type="body" idx="1"/>
          </p:nvPr>
        </p:nvSpPr>
        <p:spPr>
          <a:xfrm>
            <a:off x="311700" y="1225225"/>
            <a:ext cx="8520600" cy="3354000"/>
          </a:xfrm>
          <a:prstGeom prst="rect">
            <a:avLst/>
          </a:prstGeom>
        </p:spPr>
        <p:txBody>
          <a:bodyPr lIns="91425" tIns="91425" rIns="91425" bIns="91425" anchor="t" anchorCtr="0">
            <a:noAutofit/>
          </a:bodyPr>
          <a:lstStyle/>
          <a:p>
            <a:pPr marL="457200" lvl="0" indent="-228600" rtl="0">
              <a:spcBef>
                <a:spcPts val="0"/>
              </a:spcBef>
              <a:buAutoNum type="arabicPeriod"/>
            </a:pPr>
            <a:r>
              <a:rPr lang="en"/>
              <a:t>三个参与者：</a:t>
            </a:r>
            <a:r>
              <a:rPr lang="en" b="1"/>
              <a:t>教务、管理员、学生</a:t>
            </a:r>
          </a:p>
          <a:p>
            <a:pPr marL="457200" lvl="0" indent="-228600" rtl="0">
              <a:spcBef>
                <a:spcPts val="0"/>
              </a:spcBef>
              <a:buAutoNum type="arabicPeriod"/>
            </a:pPr>
            <a:r>
              <a:rPr lang="en" b="1"/>
              <a:t>基本描述：</a:t>
            </a:r>
          </a:p>
          <a:p>
            <a:pPr marL="914400" lvl="1" indent="-228600" rtl="0">
              <a:spcBef>
                <a:spcPts val="0"/>
              </a:spcBef>
              <a:buAutoNum type="alphaLcPeriod"/>
            </a:pPr>
            <a:r>
              <a:rPr lang="en" b="1"/>
              <a:t>学生</a:t>
            </a:r>
            <a:r>
              <a:rPr lang="en"/>
              <a:t>查询自己各个分类的学分是否选修完毕，如果课程分类有误则联系</a:t>
            </a:r>
            <a:r>
              <a:rPr lang="en" b="1"/>
              <a:t>教务</a:t>
            </a:r>
            <a:r>
              <a:rPr lang="en"/>
              <a:t>进行修改；</a:t>
            </a:r>
          </a:p>
          <a:p>
            <a:pPr marL="914400" lvl="1" indent="-228600" rtl="0">
              <a:spcBef>
                <a:spcPts val="0"/>
              </a:spcBef>
              <a:buAutoNum type="alphaLcPeriod"/>
            </a:pPr>
            <a:r>
              <a:rPr lang="en" b="1"/>
              <a:t>教务</a:t>
            </a:r>
            <a:r>
              <a:rPr lang="en"/>
              <a:t>修改课程类别并通知学生；</a:t>
            </a:r>
          </a:p>
          <a:p>
            <a:pPr marL="914400" lvl="1" indent="-228600" rtl="0">
              <a:spcBef>
                <a:spcPts val="0"/>
              </a:spcBef>
              <a:buAutoNum type="alphaLcPeriod"/>
            </a:pPr>
            <a:r>
              <a:rPr lang="en" b="1"/>
              <a:t>管理员</a:t>
            </a:r>
            <a:r>
              <a:rPr lang="en"/>
              <a:t>负责帐号和课程列表的维护；</a:t>
            </a:r>
          </a:p>
          <a:p>
            <a:pPr marL="457200" lvl="0" indent="-228600" rtl="0">
              <a:spcBef>
                <a:spcPts val="0"/>
              </a:spcBef>
              <a:buAutoNum type="arabicPeriod"/>
            </a:pPr>
            <a:r>
              <a:rPr lang="en" b="1"/>
              <a:t>用况图</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spcBef>
                <a:spcPts val="0"/>
              </a:spcBef>
              <a:buNone/>
            </a:pPr>
            <a:r>
              <a:rPr lang="en"/>
              <a:t>用况图</a:t>
            </a:r>
          </a:p>
        </p:txBody>
      </p:sp>
      <p:pic>
        <p:nvPicPr>
          <p:cNvPr id="85" name="Shape 85"/>
          <p:cNvPicPr preferRelativeResize="0"/>
          <p:nvPr/>
        </p:nvPicPr>
        <p:blipFill rotWithShape="1">
          <a:blip r:embed="rId3">
            <a:alphaModFix/>
          </a:blip>
          <a:srcRect t="10265"/>
          <a:stretch/>
        </p:blipFill>
        <p:spPr>
          <a:xfrm>
            <a:off x="3661425" y="733475"/>
            <a:ext cx="5170875" cy="41002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773700" y="1806450"/>
            <a:ext cx="7596600" cy="1530600"/>
          </a:xfrm>
          <a:prstGeom prst="rect">
            <a:avLst/>
          </a:prstGeom>
        </p:spPr>
        <p:txBody>
          <a:bodyPr lIns="91425" tIns="91425" rIns="91425" bIns="91425" anchor="ctr" anchorCtr="0">
            <a:noAutofit/>
          </a:bodyPr>
          <a:lstStyle/>
          <a:p>
            <a:pPr lvl="0" rtl="0">
              <a:spcBef>
                <a:spcPts val="0"/>
              </a:spcBef>
              <a:buNone/>
            </a:pPr>
            <a:r>
              <a:rPr lang="en"/>
              <a:t>类图</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spcBef>
                <a:spcPts val="0"/>
              </a:spcBef>
              <a:buNone/>
            </a:pPr>
            <a:r>
              <a:rPr lang="en"/>
              <a:t>类设计</a:t>
            </a:r>
          </a:p>
        </p:txBody>
      </p:sp>
      <p:sp>
        <p:nvSpPr>
          <p:cNvPr id="96" name="Shape 96"/>
          <p:cNvSpPr txBox="1">
            <a:spLocks noGrp="1"/>
          </p:cNvSpPr>
          <p:nvPr>
            <p:ph type="body" idx="1"/>
          </p:nvPr>
        </p:nvSpPr>
        <p:spPr>
          <a:xfrm>
            <a:off x="311700" y="1225224"/>
            <a:ext cx="8520600" cy="3606751"/>
          </a:xfrm>
          <a:prstGeom prst="rect">
            <a:avLst/>
          </a:prstGeom>
        </p:spPr>
        <p:txBody>
          <a:bodyPr lIns="91425" tIns="91425" rIns="91425" bIns="91425" anchor="t" anchorCtr="0">
            <a:noAutofit/>
          </a:bodyPr>
          <a:lstStyle/>
          <a:p>
            <a:pPr lvl="0">
              <a:spcBef>
                <a:spcPts val="0"/>
              </a:spcBef>
              <a:buNone/>
            </a:pPr>
            <a:r>
              <a:rPr lang="en" dirty="0"/>
              <a:t>从系统设计中抽取出如下几个类：</a:t>
            </a:r>
          </a:p>
          <a:p>
            <a:pPr marL="457200" lvl="0" indent="-228600" rtl="0">
              <a:spcBef>
                <a:spcPts val="0"/>
              </a:spcBef>
              <a:buAutoNum type="arabicPeriod"/>
            </a:pPr>
            <a:r>
              <a:rPr lang="en" b="1" dirty="0"/>
              <a:t>学生账户</a:t>
            </a:r>
            <a:r>
              <a:rPr lang="en" dirty="0"/>
              <a:t>：对学生角色的抽象</a:t>
            </a:r>
          </a:p>
          <a:p>
            <a:pPr marL="457200" lvl="0" indent="-228600" rtl="0">
              <a:spcBef>
                <a:spcPts val="0"/>
              </a:spcBef>
              <a:buAutoNum type="arabicPeriod"/>
            </a:pPr>
            <a:r>
              <a:rPr lang="en" b="1" dirty="0"/>
              <a:t>教务账户</a:t>
            </a:r>
            <a:r>
              <a:rPr lang="en" dirty="0"/>
              <a:t>：对教务老师的角色的抽象</a:t>
            </a:r>
          </a:p>
          <a:p>
            <a:pPr marL="457200" lvl="0" indent="-228600" rtl="0">
              <a:spcBef>
                <a:spcPts val="0"/>
              </a:spcBef>
              <a:buAutoNum type="arabicPeriod"/>
            </a:pPr>
            <a:r>
              <a:rPr lang="en" b="1" dirty="0"/>
              <a:t>教学计划</a:t>
            </a:r>
            <a:r>
              <a:rPr lang="en" dirty="0"/>
              <a:t>：保存某一年学院教学计划信息</a:t>
            </a:r>
          </a:p>
          <a:p>
            <a:pPr marL="457200" lvl="0" indent="-228600" rtl="0">
              <a:spcBef>
                <a:spcPts val="0"/>
              </a:spcBef>
              <a:buAutoNum type="arabicPeriod"/>
            </a:pPr>
            <a:r>
              <a:rPr lang="en" b="1" dirty="0"/>
              <a:t>课程</a:t>
            </a:r>
            <a:r>
              <a:rPr lang="en" dirty="0"/>
              <a:t>：基本课程信息存储</a:t>
            </a:r>
          </a:p>
          <a:p>
            <a:pPr marL="457200" lvl="0" indent="-228600" rtl="0">
              <a:spcBef>
                <a:spcPts val="0"/>
              </a:spcBef>
              <a:buAutoNum type="arabicPeriod"/>
            </a:pPr>
            <a:r>
              <a:rPr lang="en" b="1" dirty="0"/>
              <a:t>选课信息</a:t>
            </a:r>
            <a:r>
              <a:rPr lang="en" dirty="0"/>
              <a:t>：一个学生本科阶段选修课程情况</a:t>
            </a:r>
          </a:p>
          <a:p>
            <a:pPr marL="457200" lvl="0" indent="-228600">
              <a:spcBef>
                <a:spcPts val="0"/>
              </a:spcBef>
              <a:buAutoNum type="arabicPeriod"/>
            </a:pPr>
            <a:r>
              <a:rPr lang="en" b="1" dirty="0"/>
              <a:t>不符课程信息</a:t>
            </a:r>
            <a:r>
              <a:rPr lang="en" dirty="0"/>
              <a:t>：学生提交的</a:t>
            </a:r>
            <a:r>
              <a:rPr lang="en" b="1" dirty="0"/>
              <a:t>课程类别错误</a:t>
            </a:r>
            <a:r>
              <a:rPr lang="en" dirty="0"/>
              <a:t>信息</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spcBef>
                <a:spcPts val="0"/>
              </a:spcBef>
              <a:buNone/>
            </a:pPr>
            <a:r>
              <a:rPr lang="en"/>
              <a:t>类图</a:t>
            </a:r>
          </a:p>
        </p:txBody>
      </p:sp>
      <p:pic>
        <p:nvPicPr>
          <p:cNvPr id="2" name="图片 1"/>
          <p:cNvPicPr>
            <a:picLocks noChangeAspect="1"/>
          </p:cNvPicPr>
          <p:nvPr/>
        </p:nvPicPr>
        <p:blipFill>
          <a:blip r:embed="rId3"/>
          <a:stretch>
            <a:fillRect/>
          </a:stretch>
        </p:blipFill>
        <p:spPr>
          <a:xfrm>
            <a:off x="1956110" y="315925"/>
            <a:ext cx="6876190" cy="4428571"/>
          </a:xfrm>
          <a:prstGeom prst="rect">
            <a:avLst/>
          </a:prstGeom>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773700" y="1806450"/>
            <a:ext cx="7596600" cy="1530600"/>
          </a:xfrm>
          <a:prstGeom prst="rect">
            <a:avLst/>
          </a:prstGeom>
        </p:spPr>
        <p:txBody>
          <a:bodyPr lIns="91425" tIns="91425" rIns="91425" bIns="91425" anchor="ctr" anchorCtr="0">
            <a:noAutofit/>
          </a:bodyPr>
          <a:lstStyle/>
          <a:p>
            <a:pPr lvl="0" rtl="0">
              <a:spcBef>
                <a:spcPts val="0"/>
              </a:spcBef>
              <a:buNone/>
            </a:pPr>
            <a:r>
              <a:rPr lang="en"/>
              <a:t>顺序图</a:t>
            </a:r>
          </a:p>
        </p:txBody>
      </p:sp>
    </p:spTree>
  </p:cSld>
  <p:clrMapOvr>
    <a:masterClrMapping/>
  </p:clrMapOvr>
  <p:transition spd="slow">
    <p:cut/>
  </p:transition>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78</Words>
  <Application>Microsoft Office PowerPoint</Application>
  <PresentationFormat>全屏显示(16:9)</PresentationFormat>
  <Paragraphs>35</Paragraphs>
  <Slides>17</Slides>
  <Notes>17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Arial</vt:lpstr>
      <vt:lpstr>Open Sans</vt:lpstr>
      <vt:lpstr>Economica</vt:lpstr>
      <vt:lpstr>luxe</vt:lpstr>
      <vt:lpstr>选课学分管理系统</vt:lpstr>
      <vt:lpstr>学生毕业时需要审核自己本科阶段选修的课程是否满足学院毕业标准，关键在于审查每个类别的选修课程数是否满足。如果课程类别错误需要联系教务修改。</vt:lpstr>
      <vt:lpstr>用况模型回顾</vt:lpstr>
      <vt:lpstr>选课学分管理系统</vt:lpstr>
      <vt:lpstr>用况图</vt:lpstr>
      <vt:lpstr>类图</vt:lpstr>
      <vt:lpstr>类设计</vt:lpstr>
      <vt:lpstr>类图</vt:lpstr>
      <vt:lpstr>顺序图</vt:lpstr>
      <vt:lpstr>顺序图  － 登录</vt:lpstr>
      <vt:lpstr>顺序图 － 比对</vt:lpstr>
      <vt:lpstr>顺序图 － 提交不符课程信息</vt:lpstr>
      <vt:lpstr>顺序图 － 教务处理不符课程信息</vt:lpstr>
      <vt:lpstr>顺序图 －修改教学计划</vt:lpstr>
      <vt:lpstr>状态机图</vt:lpstr>
      <vt:lpstr>状态机图</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选课学分管理系统</dc:title>
  <cp:lastModifiedBy>吴恺东</cp:lastModifiedBy>
  <cp:revision>13</cp:revision>
  <dcterms:modified xsi:type="dcterms:W3CDTF">2016-05-03T05:45:42Z</dcterms:modified>
</cp:coreProperties>
</file>